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63" r:id="rId5"/>
    <p:sldId id="308" r:id="rId6"/>
    <p:sldId id="311" r:id="rId7"/>
    <p:sldId id="313" r:id="rId8"/>
    <p:sldId id="312" r:id="rId9"/>
    <p:sldId id="274" r:id="rId10"/>
    <p:sldId id="314" r:id="rId11"/>
    <p:sldId id="276" r:id="rId12"/>
    <p:sldId id="268" r:id="rId13"/>
    <p:sldId id="269" r:id="rId14"/>
    <p:sldId id="310" r:id="rId15"/>
    <p:sldId id="265" r:id="rId16"/>
    <p:sldId id="305" r:id="rId17"/>
    <p:sldId id="266" r:id="rId18"/>
    <p:sldId id="267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644"/>
    <a:srgbClr val="A7FF00"/>
    <a:srgbClr val="B8A1FF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25CBF6-769D-470C-AD70-8DDD4218F3A8}" v="4" dt="2023-12-06T14:13:18.314"/>
    <p1510:client id="{5A4B0F03-F45E-4A7E-B1C4-F57894B9B82B}" v="15" dt="2023-12-06T14:21:51.961"/>
    <p1510:client id="{D3864AB2-D7AF-4113-945C-14C7E8C50E33}" v="19" dt="2023-12-07T13:16:17.543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8246" autoAdjust="0"/>
  </p:normalViewPr>
  <p:slideViewPr>
    <p:cSldViewPr snapToGrid="0">
      <p:cViewPr varScale="1">
        <p:scale>
          <a:sx n="100" d="100"/>
          <a:sy n="100" d="100"/>
        </p:scale>
        <p:origin x="4764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tte de Laat" userId="15de91df-583f-4d70-b778-ea26560819e4" providerId="ADAL" clId="{D3864AB2-D7AF-4113-945C-14C7E8C50E33}"/>
    <pc:docChg chg="undo custSel addSld delSld modSld sldOrd">
      <pc:chgData name="Lotte de Laat" userId="15de91df-583f-4d70-b778-ea26560819e4" providerId="ADAL" clId="{D3864AB2-D7AF-4113-945C-14C7E8C50E33}" dt="2023-12-07T13:16:17.543" v="234" actId="1076"/>
      <pc:docMkLst>
        <pc:docMk/>
      </pc:docMkLst>
      <pc:sldChg chg="modSp">
        <pc:chgData name="Lotte de Laat" userId="15de91df-583f-4d70-b778-ea26560819e4" providerId="ADAL" clId="{D3864AB2-D7AF-4113-945C-14C7E8C50E33}" dt="2023-12-07T13:16:17.543" v="234" actId="1076"/>
        <pc:sldMkLst>
          <pc:docMk/>
          <pc:sldMk cId="1987777487" sldId="305"/>
        </pc:sldMkLst>
        <pc:picChg chg="mod">
          <ac:chgData name="Lotte de Laat" userId="15de91df-583f-4d70-b778-ea26560819e4" providerId="ADAL" clId="{D3864AB2-D7AF-4113-945C-14C7E8C50E33}" dt="2023-12-07T13:16:17.543" v="234" actId="1076"/>
          <ac:picMkLst>
            <pc:docMk/>
            <pc:sldMk cId="1987777487" sldId="305"/>
            <ac:picMk id="1026" creationId="{AD3234A0-582C-796F-4E01-BFA7008F67AD}"/>
          </ac:picMkLst>
        </pc:picChg>
      </pc:sldChg>
      <pc:sldChg chg="new del">
        <pc:chgData name="Lotte de Laat" userId="15de91df-583f-4d70-b778-ea26560819e4" providerId="ADAL" clId="{D3864AB2-D7AF-4113-945C-14C7E8C50E33}" dt="2023-12-07T08:39:34.930" v="25" actId="2696"/>
        <pc:sldMkLst>
          <pc:docMk/>
          <pc:sldMk cId="1718433187" sldId="309"/>
        </pc:sldMkLst>
      </pc:sldChg>
      <pc:sldChg chg="addSp delSp modSp new mod">
        <pc:chgData name="Lotte de Laat" userId="15de91df-583f-4d70-b778-ea26560819e4" providerId="ADAL" clId="{D3864AB2-D7AF-4113-945C-14C7E8C50E33}" dt="2023-12-07T13:03:11.855" v="231" actId="22"/>
        <pc:sldMkLst>
          <pc:docMk/>
          <pc:sldMk cId="679330735" sldId="310"/>
        </pc:sldMkLst>
        <pc:spChg chg="mod">
          <ac:chgData name="Lotte de Laat" userId="15de91df-583f-4d70-b778-ea26560819e4" providerId="ADAL" clId="{D3864AB2-D7AF-4113-945C-14C7E8C50E33}" dt="2023-12-07T08:38:39.213" v="20" actId="20577"/>
          <ac:spMkLst>
            <pc:docMk/>
            <pc:sldMk cId="679330735" sldId="310"/>
            <ac:spMk id="2" creationId="{E9E17042-0DBA-F234-F8A6-B8486EED1D38}"/>
          </ac:spMkLst>
        </pc:spChg>
        <pc:spChg chg="add del mod">
          <ac:chgData name="Lotte de Laat" userId="15de91df-583f-4d70-b778-ea26560819e4" providerId="ADAL" clId="{D3864AB2-D7AF-4113-945C-14C7E8C50E33}" dt="2023-12-07T13:03:10.452" v="230" actId="478"/>
          <ac:spMkLst>
            <pc:docMk/>
            <pc:sldMk cId="679330735" sldId="310"/>
            <ac:spMk id="4" creationId="{CB77153A-BA63-968C-A9BA-4A535A87B6B5}"/>
          </ac:spMkLst>
        </pc:spChg>
        <pc:spChg chg="add">
          <ac:chgData name="Lotte de Laat" userId="15de91df-583f-4d70-b778-ea26560819e4" providerId="ADAL" clId="{D3864AB2-D7AF-4113-945C-14C7E8C50E33}" dt="2023-12-07T13:03:11.855" v="231" actId="22"/>
          <ac:spMkLst>
            <pc:docMk/>
            <pc:sldMk cId="679330735" sldId="310"/>
            <ac:spMk id="5" creationId="{EEF74877-2E9E-53AD-28E9-D532F2BBE581}"/>
          </ac:spMkLst>
        </pc:spChg>
      </pc:sldChg>
      <pc:sldChg chg="addSp modSp new mod">
        <pc:chgData name="Lotte de Laat" userId="15de91df-583f-4d70-b778-ea26560819e4" providerId="ADAL" clId="{D3864AB2-D7AF-4113-945C-14C7E8C50E33}" dt="2023-12-07T08:45:48.162" v="187" actId="113"/>
        <pc:sldMkLst>
          <pc:docMk/>
          <pc:sldMk cId="641622768" sldId="311"/>
        </pc:sldMkLst>
        <pc:spChg chg="mod">
          <ac:chgData name="Lotte de Laat" userId="15de91df-583f-4d70-b778-ea26560819e4" providerId="ADAL" clId="{D3864AB2-D7AF-4113-945C-14C7E8C50E33}" dt="2023-12-07T08:45:48.162" v="187" actId="113"/>
          <ac:spMkLst>
            <pc:docMk/>
            <pc:sldMk cId="641622768" sldId="311"/>
            <ac:spMk id="2" creationId="{35C7ED10-EA9F-FDEA-C656-F20064DAEB49}"/>
          </ac:spMkLst>
        </pc:spChg>
        <pc:spChg chg="add">
          <ac:chgData name="Lotte de Laat" userId="15de91df-583f-4d70-b778-ea26560819e4" providerId="ADAL" clId="{D3864AB2-D7AF-4113-945C-14C7E8C50E33}" dt="2023-12-07T08:41:03.216" v="53" actId="22"/>
          <ac:spMkLst>
            <pc:docMk/>
            <pc:sldMk cId="641622768" sldId="311"/>
            <ac:spMk id="4" creationId="{FC27E282-8534-8AAC-318B-0E9B29AE299B}"/>
          </ac:spMkLst>
        </pc:spChg>
      </pc:sldChg>
      <pc:sldChg chg="addSp delSp modSp new mod ord setBg">
        <pc:chgData name="Lotte de Laat" userId="15de91df-583f-4d70-b778-ea26560819e4" providerId="ADAL" clId="{D3864AB2-D7AF-4113-945C-14C7E8C50E33}" dt="2023-12-07T08:49:51.030" v="228" actId="26606"/>
        <pc:sldMkLst>
          <pc:docMk/>
          <pc:sldMk cId="3968317308" sldId="312"/>
        </pc:sldMkLst>
        <pc:spChg chg="del mod">
          <ac:chgData name="Lotte de Laat" userId="15de91df-583f-4d70-b778-ea26560819e4" providerId="ADAL" clId="{D3864AB2-D7AF-4113-945C-14C7E8C50E33}" dt="2023-12-07T08:43:27.827" v="105" actId="21"/>
          <ac:spMkLst>
            <pc:docMk/>
            <pc:sldMk cId="3968317308" sldId="312"/>
            <ac:spMk id="2" creationId="{8E54AED4-C117-4002-F40A-A116646FC279}"/>
          </ac:spMkLst>
        </pc:spChg>
        <pc:spChg chg="add del">
          <ac:chgData name="Lotte de Laat" userId="15de91df-583f-4d70-b778-ea26560819e4" providerId="ADAL" clId="{D3864AB2-D7AF-4113-945C-14C7E8C50E33}" dt="2023-12-07T08:49:51.016" v="227" actId="26606"/>
          <ac:spMkLst>
            <pc:docMk/>
            <pc:sldMk cId="3968317308" sldId="312"/>
            <ac:spMk id="1031" creationId="{AB8C311F-7253-4AED-9701-7FC0708C41C7}"/>
          </ac:spMkLst>
        </pc:spChg>
        <pc:spChg chg="add del">
          <ac:chgData name="Lotte de Laat" userId="15de91df-583f-4d70-b778-ea26560819e4" providerId="ADAL" clId="{D3864AB2-D7AF-4113-945C-14C7E8C50E33}" dt="2023-12-07T08:49:51.016" v="227" actId="26606"/>
          <ac:spMkLst>
            <pc:docMk/>
            <pc:sldMk cId="3968317308" sldId="312"/>
            <ac:spMk id="1033" creationId="{E2384209-CB15-4CDF-9D31-C44FD9A3F20D}"/>
          </ac:spMkLst>
        </pc:spChg>
        <pc:spChg chg="add del">
          <ac:chgData name="Lotte de Laat" userId="15de91df-583f-4d70-b778-ea26560819e4" providerId="ADAL" clId="{D3864AB2-D7AF-4113-945C-14C7E8C50E33}" dt="2023-12-07T08:49:51.016" v="227" actId="26606"/>
          <ac:spMkLst>
            <pc:docMk/>
            <pc:sldMk cId="3968317308" sldId="312"/>
            <ac:spMk id="1035" creationId="{2633B3B5-CC90-43F0-8714-D31D1F3F0209}"/>
          </ac:spMkLst>
        </pc:spChg>
        <pc:spChg chg="add del">
          <ac:chgData name="Lotte de Laat" userId="15de91df-583f-4d70-b778-ea26560819e4" providerId="ADAL" clId="{D3864AB2-D7AF-4113-945C-14C7E8C50E33}" dt="2023-12-07T08:49:51.016" v="227" actId="26606"/>
          <ac:spMkLst>
            <pc:docMk/>
            <pc:sldMk cId="3968317308" sldId="312"/>
            <ac:spMk id="1037" creationId="{A8D57A06-A426-446D-B02C-A2DC6B62E45E}"/>
          </ac:spMkLst>
        </pc:spChg>
        <pc:spChg chg="add">
          <ac:chgData name="Lotte de Laat" userId="15de91df-583f-4d70-b778-ea26560819e4" providerId="ADAL" clId="{D3864AB2-D7AF-4113-945C-14C7E8C50E33}" dt="2023-12-07T08:49:51.030" v="228" actId="26606"/>
          <ac:spMkLst>
            <pc:docMk/>
            <pc:sldMk cId="3968317308" sldId="312"/>
            <ac:spMk id="1039" creationId="{9A97C86A-04D6-40F7-AE84-31AB43E6A846}"/>
          </ac:spMkLst>
        </pc:spChg>
        <pc:spChg chg="add">
          <ac:chgData name="Lotte de Laat" userId="15de91df-583f-4d70-b778-ea26560819e4" providerId="ADAL" clId="{D3864AB2-D7AF-4113-945C-14C7E8C50E33}" dt="2023-12-07T08:49:51.030" v="228" actId="26606"/>
          <ac:spMkLst>
            <pc:docMk/>
            <pc:sldMk cId="3968317308" sldId="312"/>
            <ac:spMk id="1040" creationId="{F3060C83-F051-4F0E-ABAD-AA0DFC48B218}"/>
          </ac:spMkLst>
        </pc:spChg>
        <pc:spChg chg="add">
          <ac:chgData name="Lotte de Laat" userId="15de91df-583f-4d70-b778-ea26560819e4" providerId="ADAL" clId="{D3864AB2-D7AF-4113-945C-14C7E8C50E33}" dt="2023-12-07T08:49:51.030" v="228" actId="26606"/>
          <ac:spMkLst>
            <pc:docMk/>
            <pc:sldMk cId="3968317308" sldId="312"/>
            <ac:spMk id="1041" creationId="{FF9F2414-84E8-453E-B1F3-389FDE8192D9}"/>
          </ac:spMkLst>
        </pc:spChg>
        <pc:spChg chg="add">
          <ac:chgData name="Lotte de Laat" userId="15de91df-583f-4d70-b778-ea26560819e4" providerId="ADAL" clId="{D3864AB2-D7AF-4113-945C-14C7E8C50E33}" dt="2023-12-07T08:49:51.030" v="228" actId="26606"/>
          <ac:spMkLst>
            <pc:docMk/>
            <pc:sldMk cId="3968317308" sldId="312"/>
            <ac:spMk id="1042" creationId="{83C98ABE-055B-441F-B07E-44F97F083C39}"/>
          </ac:spMkLst>
        </pc:spChg>
        <pc:spChg chg="add">
          <ac:chgData name="Lotte de Laat" userId="15de91df-583f-4d70-b778-ea26560819e4" providerId="ADAL" clId="{D3864AB2-D7AF-4113-945C-14C7E8C50E33}" dt="2023-12-07T08:49:51.030" v="228" actId="26606"/>
          <ac:spMkLst>
            <pc:docMk/>
            <pc:sldMk cId="3968317308" sldId="312"/>
            <ac:spMk id="1043" creationId="{3ECA69A1-7536-43AC-85EF-C7106179F5ED}"/>
          </ac:spMkLst>
        </pc:spChg>
        <pc:spChg chg="add">
          <ac:chgData name="Lotte de Laat" userId="15de91df-583f-4d70-b778-ea26560819e4" providerId="ADAL" clId="{D3864AB2-D7AF-4113-945C-14C7E8C50E33}" dt="2023-12-07T08:49:51.030" v="228" actId="26606"/>
          <ac:spMkLst>
            <pc:docMk/>
            <pc:sldMk cId="3968317308" sldId="312"/>
            <ac:spMk id="1044" creationId="{29FDB030-9B49-4CED-8CCD-4D99382388AC}"/>
          </ac:spMkLst>
        </pc:spChg>
        <pc:spChg chg="add">
          <ac:chgData name="Lotte de Laat" userId="15de91df-583f-4d70-b778-ea26560819e4" providerId="ADAL" clId="{D3864AB2-D7AF-4113-945C-14C7E8C50E33}" dt="2023-12-07T08:49:51.030" v="228" actId="26606"/>
          <ac:spMkLst>
            <pc:docMk/>
            <pc:sldMk cId="3968317308" sldId="312"/>
            <ac:spMk id="1045" creationId="{3783CA14-24A1-485C-8B30-D6A5D87987AD}"/>
          </ac:spMkLst>
        </pc:spChg>
        <pc:picChg chg="add mod">
          <ac:chgData name="Lotte de Laat" userId="15de91df-583f-4d70-b778-ea26560819e4" providerId="ADAL" clId="{D3864AB2-D7AF-4113-945C-14C7E8C50E33}" dt="2023-12-07T08:49:51.030" v="228" actId="26606"/>
          <ac:picMkLst>
            <pc:docMk/>
            <pc:sldMk cId="3968317308" sldId="312"/>
            <ac:picMk id="1026" creationId="{2AE14DA8-A08D-610E-D0C6-5873614173F6}"/>
          </ac:picMkLst>
        </pc:picChg>
      </pc:sldChg>
      <pc:sldChg chg="addSp modSp new mod setBg">
        <pc:chgData name="Lotte de Laat" userId="15de91df-583f-4d70-b778-ea26560819e4" providerId="ADAL" clId="{D3864AB2-D7AF-4113-945C-14C7E8C50E33}" dt="2023-12-07T08:49:57.477" v="229" actId="26606"/>
        <pc:sldMkLst>
          <pc:docMk/>
          <pc:sldMk cId="1742238508" sldId="313"/>
        </pc:sldMkLst>
        <pc:spChg chg="mod">
          <ac:chgData name="Lotte de Laat" userId="15de91df-583f-4d70-b778-ea26560819e4" providerId="ADAL" clId="{D3864AB2-D7AF-4113-945C-14C7E8C50E33}" dt="2023-12-07T08:49:57.477" v="229" actId="26606"/>
          <ac:spMkLst>
            <pc:docMk/>
            <pc:sldMk cId="1742238508" sldId="313"/>
            <ac:spMk id="2" creationId="{F552D16C-1DC0-0226-B24E-9936BC17B2D8}"/>
          </ac:spMkLst>
        </pc:spChg>
        <pc:spChg chg="add">
          <ac:chgData name="Lotte de Laat" userId="15de91df-583f-4d70-b778-ea26560819e4" providerId="ADAL" clId="{D3864AB2-D7AF-4113-945C-14C7E8C50E33}" dt="2023-12-07T08:49:57.477" v="229" actId="26606"/>
          <ac:spMkLst>
            <pc:docMk/>
            <pc:sldMk cId="1742238508" sldId="313"/>
            <ac:spMk id="7" creationId="{FFD48BC7-DC40-47DE-87EE-9F4B6ECB9ABB}"/>
          </ac:spMkLst>
        </pc:spChg>
        <pc:spChg chg="add">
          <ac:chgData name="Lotte de Laat" userId="15de91df-583f-4d70-b778-ea26560819e4" providerId="ADAL" clId="{D3864AB2-D7AF-4113-945C-14C7E8C50E33}" dt="2023-12-07T08:49:57.477" v="229" actId="26606"/>
          <ac:spMkLst>
            <pc:docMk/>
            <pc:sldMk cId="1742238508" sldId="313"/>
            <ac:spMk id="9" creationId="{E502BBC7-2C76-46F3-BC24-5985BC13DB88}"/>
          </ac:spMkLst>
        </pc:spChg>
        <pc:spChg chg="add">
          <ac:chgData name="Lotte de Laat" userId="15de91df-583f-4d70-b778-ea26560819e4" providerId="ADAL" clId="{D3864AB2-D7AF-4113-945C-14C7E8C50E33}" dt="2023-12-07T08:49:57.477" v="229" actId="26606"/>
          <ac:spMkLst>
            <pc:docMk/>
            <pc:sldMk cId="1742238508" sldId="313"/>
            <ac:spMk id="11" creationId="{C7F28D52-2A5F-4D23-81AE-7CB8B591C7AF}"/>
          </ac:spMkLst>
        </pc:spChg>
        <pc:spChg chg="add">
          <ac:chgData name="Lotte de Laat" userId="15de91df-583f-4d70-b778-ea26560819e4" providerId="ADAL" clId="{D3864AB2-D7AF-4113-945C-14C7E8C50E33}" dt="2023-12-07T08:49:57.477" v="229" actId="26606"/>
          <ac:spMkLst>
            <pc:docMk/>
            <pc:sldMk cId="1742238508" sldId="313"/>
            <ac:spMk id="13" creationId="{3629484E-3792-4B3D-89AD-7C8A1ED0E0D4}"/>
          </ac:spMkLst>
        </pc:spChg>
      </pc:sldChg>
      <pc:sldChg chg="addSp modSp new mod setBg">
        <pc:chgData name="Lotte de Laat" userId="15de91df-583f-4d70-b778-ea26560819e4" providerId="ADAL" clId="{D3864AB2-D7AF-4113-945C-14C7E8C50E33}" dt="2023-12-07T08:49:43.854" v="225" actId="26606"/>
        <pc:sldMkLst>
          <pc:docMk/>
          <pc:sldMk cId="4164992861" sldId="314"/>
        </pc:sldMkLst>
        <pc:spChg chg="mod">
          <ac:chgData name="Lotte de Laat" userId="15de91df-583f-4d70-b778-ea26560819e4" providerId="ADAL" clId="{D3864AB2-D7AF-4113-945C-14C7E8C50E33}" dt="2023-12-07T08:49:43.854" v="225" actId="26606"/>
          <ac:spMkLst>
            <pc:docMk/>
            <pc:sldMk cId="4164992861" sldId="314"/>
            <ac:spMk id="2" creationId="{1C83289D-E869-239B-CFEE-54C0B52288CF}"/>
          </ac:spMkLst>
        </pc:spChg>
        <pc:spChg chg="add">
          <ac:chgData name="Lotte de Laat" userId="15de91df-583f-4d70-b778-ea26560819e4" providerId="ADAL" clId="{D3864AB2-D7AF-4113-945C-14C7E8C50E33}" dt="2023-12-07T08:49:43.854" v="225" actId="26606"/>
          <ac:spMkLst>
            <pc:docMk/>
            <pc:sldMk cId="4164992861" sldId="314"/>
            <ac:spMk id="9" creationId="{17BD7CC6-2F7F-4587-8E92-D041AB2CEB32}"/>
          </ac:spMkLst>
        </pc:spChg>
        <pc:spChg chg="add">
          <ac:chgData name="Lotte de Laat" userId="15de91df-583f-4d70-b778-ea26560819e4" providerId="ADAL" clId="{D3864AB2-D7AF-4113-945C-14C7E8C50E33}" dt="2023-12-07T08:49:43.854" v="225" actId="26606"/>
          <ac:spMkLst>
            <pc:docMk/>
            <pc:sldMk cId="4164992861" sldId="314"/>
            <ac:spMk id="11" creationId="{BE7ED1F4-19EF-4BC2-A6EA-DF1525142B28}"/>
          </ac:spMkLst>
        </pc:spChg>
        <pc:spChg chg="add">
          <ac:chgData name="Lotte de Laat" userId="15de91df-583f-4d70-b778-ea26560819e4" providerId="ADAL" clId="{D3864AB2-D7AF-4113-945C-14C7E8C50E33}" dt="2023-12-07T08:49:43.854" v="225" actId="26606"/>
          <ac:spMkLst>
            <pc:docMk/>
            <pc:sldMk cId="4164992861" sldId="314"/>
            <ac:spMk id="21" creationId="{A3919D60-F174-4FEB-9E9D-5AF6BD6597C9}"/>
          </ac:spMkLst>
        </pc:spChg>
        <pc:spChg chg="add">
          <ac:chgData name="Lotte de Laat" userId="15de91df-583f-4d70-b778-ea26560819e4" providerId="ADAL" clId="{D3864AB2-D7AF-4113-945C-14C7E8C50E33}" dt="2023-12-07T08:49:43.854" v="225" actId="26606"/>
          <ac:spMkLst>
            <pc:docMk/>
            <pc:sldMk cId="4164992861" sldId="314"/>
            <ac:spMk id="35" creationId="{90AE89EB-4F51-4181-9475-7E1048FB378A}"/>
          </ac:spMkLst>
        </pc:spChg>
        <pc:grpChg chg="add">
          <ac:chgData name="Lotte de Laat" userId="15de91df-583f-4d70-b778-ea26560819e4" providerId="ADAL" clId="{D3864AB2-D7AF-4113-945C-14C7E8C50E33}" dt="2023-12-07T08:49:43.854" v="225" actId="26606"/>
          <ac:grpSpMkLst>
            <pc:docMk/>
            <pc:sldMk cId="4164992861" sldId="314"/>
            <ac:grpSpMk id="13" creationId="{0EE7C14F-442F-4416-A4A9-6DA10263A4BA}"/>
          </ac:grpSpMkLst>
        </pc:grpChg>
        <pc:grpChg chg="add">
          <ac:chgData name="Lotte de Laat" userId="15de91df-583f-4d70-b778-ea26560819e4" providerId="ADAL" clId="{D3864AB2-D7AF-4113-945C-14C7E8C50E33}" dt="2023-12-07T08:49:43.854" v="225" actId="26606"/>
          <ac:grpSpMkLst>
            <pc:docMk/>
            <pc:sldMk cId="4164992861" sldId="314"/>
            <ac:grpSpMk id="23" creationId="{98EF7474-F1F7-47A7-AF33-E38A86EBF6D3}"/>
          </ac:grpSpMkLst>
        </pc:grpChg>
        <pc:grpChg chg="add">
          <ac:chgData name="Lotte de Laat" userId="15de91df-583f-4d70-b778-ea26560819e4" providerId="ADAL" clId="{D3864AB2-D7AF-4113-945C-14C7E8C50E33}" dt="2023-12-07T08:49:43.854" v="225" actId="26606"/>
          <ac:grpSpMkLst>
            <pc:docMk/>
            <pc:sldMk cId="4164992861" sldId="314"/>
            <ac:grpSpMk id="29" creationId="{C912E1BF-76C2-49D5-A5AC-1CE20255C4B6}"/>
          </ac:grpSpMkLst>
        </pc:grpChg>
        <pc:grpChg chg="add">
          <ac:chgData name="Lotte de Laat" userId="15de91df-583f-4d70-b778-ea26560819e4" providerId="ADAL" clId="{D3864AB2-D7AF-4113-945C-14C7E8C50E33}" dt="2023-12-07T08:49:43.854" v="225" actId="26606"/>
          <ac:grpSpMkLst>
            <pc:docMk/>
            <pc:sldMk cId="4164992861" sldId="314"/>
            <ac:grpSpMk id="37" creationId="{B78285A0-9022-40FD-B520-91444BA163DE}"/>
          </ac:grpSpMkLst>
        </pc:grpChg>
        <pc:grpChg chg="add">
          <ac:chgData name="Lotte de Laat" userId="15de91df-583f-4d70-b778-ea26560819e4" providerId="ADAL" clId="{D3864AB2-D7AF-4113-945C-14C7E8C50E33}" dt="2023-12-07T08:49:43.854" v="225" actId="26606"/>
          <ac:grpSpMkLst>
            <pc:docMk/>
            <pc:sldMk cId="4164992861" sldId="314"/>
            <ac:grpSpMk id="43" creationId="{91CD8CAA-4614-4393-ADD7-7FDFD8ABD762}"/>
          </ac:grpSpMkLst>
        </pc:grpChg>
        <pc:picChg chg="add mod">
          <ac:chgData name="Lotte de Laat" userId="15de91df-583f-4d70-b778-ea26560819e4" providerId="ADAL" clId="{D3864AB2-D7AF-4113-945C-14C7E8C50E33}" dt="2023-12-07T08:49:43.854" v="225" actId="26606"/>
          <ac:picMkLst>
            <pc:docMk/>
            <pc:sldMk cId="4164992861" sldId="314"/>
            <ac:picMk id="4" creationId="{C49BC25E-788F-3969-59EC-8306E21F39F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7-12-2023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dirty="0"/>
              <a:t>Eerst:</a:t>
            </a:r>
          </a:p>
          <a:p>
            <a:r>
              <a:rPr lang="nl-NL" sz="1200" dirty="0"/>
              <a:t>De </a:t>
            </a:r>
            <a:r>
              <a:rPr lang="nl-NL" sz="1200" b="1" dirty="0"/>
              <a:t>jobs</a:t>
            </a:r>
            <a:r>
              <a:rPr lang="nl-NL" sz="1200" dirty="0"/>
              <a:t> zijn de </a:t>
            </a:r>
            <a:r>
              <a:rPr lang="nl-NL" sz="1200" b="1" dirty="0"/>
              <a:t>taken</a:t>
            </a:r>
            <a:r>
              <a:rPr lang="nl-NL" sz="1200" dirty="0"/>
              <a:t> die moeten worden gedaan, </a:t>
            </a:r>
            <a:r>
              <a:rPr lang="nl-NL" sz="1200" b="1" dirty="0"/>
              <a:t>problemen</a:t>
            </a:r>
            <a:r>
              <a:rPr lang="nl-NL" sz="1200" dirty="0"/>
              <a:t> die moeten worden opgelost of </a:t>
            </a:r>
            <a:r>
              <a:rPr lang="nl-NL" sz="1200" b="1" dirty="0"/>
              <a:t>behoeften</a:t>
            </a:r>
            <a:r>
              <a:rPr lang="nl-NL" sz="1200" dirty="0"/>
              <a:t> die moeten worden vervuld. Het kunnen meerdere jobs zijn en niet alle jobs hoeven even belangrijk te zijn</a:t>
            </a:r>
          </a:p>
          <a:p>
            <a:r>
              <a:rPr lang="nl-NL" sz="1200" dirty="0"/>
              <a:t>De </a:t>
            </a:r>
            <a:r>
              <a:rPr lang="nl-NL" sz="1200" b="1" dirty="0" err="1"/>
              <a:t>pain</a:t>
            </a:r>
            <a:r>
              <a:rPr lang="nl-NL" sz="1200" dirty="0"/>
              <a:t> zijn de onplezierige neveneffecten of bijkomstigheden zoals kosten, negatieve emoties of risico’s. (ook hier niet alles is even belangrijk)</a:t>
            </a:r>
          </a:p>
          <a:p>
            <a:r>
              <a:rPr lang="nl-NL" sz="1200" dirty="0"/>
              <a:t>De </a:t>
            </a:r>
            <a:r>
              <a:rPr lang="nl-NL" sz="1200" b="1" dirty="0" err="1"/>
              <a:t>gain</a:t>
            </a:r>
            <a:r>
              <a:rPr lang="nl-NL" sz="1200" dirty="0"/>
              <a:t> is de uitkomst die klant wil, verwacht of verrast door zou zijn. Denk hierbij aan kosten besparing, positieve emotie, gebruiksgemak, sociale status enz. (ook hierbij zit een waarderingselement)</a:t>
            </a:r>
          </a:p>
          <a:p>
            <a:endParaRPr lang="nl-NL" sz="1200" dirty="0"/>
          </a:p>
          <a:p>
            <a:r>
              <a:rPr lang="nl-NL" sz="1200" dirty="0"/>
              <a:t>Daarna:</a:t>
            </a:r>
          </a:p>
          <a:p>
            <a:r>
              <a:rPr lang="nl-NL" sz="1200" dirty="0"/>
              <a:t>Hoe past jouw product/dienst</a:t>
            </a:r>
            <a:r>
              <a:rPr lang="nl-NL" sz="1200" baseline="0" dirty="0"/>
              <a:t> bij de behoefte van de klant. Wat is jouw toegevoegde waarde? Wat is jouw ‘Waarde Propositie’.</a:t>
            </a:r>
          </a:p>
          <a:p>
            <a:endParaRPr lang="nl-NL" sz="1200" baseline="0" dirty="0"/>
          </a:p>
          <a:p>
            <a:r>
              <a:rPr lang="nl-NL" sz="1200" dirty="0"/>
              <a:t>https://robertvaneekhout.nl/2018/06/het-value-proposition-canvas-ontwerp-de-perfecte-waardepropositie</a:t>
            </a:r>
            <a:r>
              <a:rPr lang="nl-NL" sz="1200" baseline="0" dirty="0"/>
              <a:t> </a:t>
            </a:r>
            <a:endParaRPr lang="nl-NL" sz="1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33E2A-6AD7-4C02-A0BB-956F932592C2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8467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dirty="0"/>
              <a:t>Eerst:</a:t>
            </a:r>
          </a:p>
          <a:p>
            <a:r>
              <a:rPr lang="nl-NL" sz="1200" dirty="0"/>
              <a:t>De </a:t>
            </a:r>
            <a:r>
              <a:rPr lang="nl-NL" sz="1200" b="1" dirty="0"/>
              <a:t>jobs</a:t>
            </a:r>
            <a:r>
              <a:rPr lang="nl-NL" sz="1200" dirty="0"/>
              <a:t> zijn de </a:t>
            </a:r>
            <a:r>
              <a:rPr lang="nl-NL" sz="1200" b="1" dirty="0"/>
              <a:t>taken</a:t>
            </a:r>
            <a:r>
              <a:rPr lang="nl-NL" sz="1200" dirty="0"/>
              <a:t> die moeten worden gedaan, </a:t>
            </a:r>
            <a:r>
              <a:rPr lang="nl-NL" sz="1200" b="1" dirty="0"/>
              <a:t>problemen</a:t>
            </a:r>
            <a:r>
              <a:rPr lang="nl-NL" sz="1200" dirty="0"/>
              <a:t> die moeten worden opgelost of </a:t>
            </a:r>
            <a:r>
              <a:rPr lang="nl-NL" sz="1200" b="1" dirty="0"/>
              <a:t>behoeften</a:t>
            </a:r>
            <a:r>
              <a:rPr lang="nl-NL" sz="1200" dirty="0"/>
              <a:t> die moeten worden vervuld. Het kunnen meerdere jobs zijn en niet alle jobs hoeven even belangrijk te zijn</a:t>
            </a:r>
          </a:p>
          <a:p>
            <a:r>
              <a:rPr lang="nl-NL" sz="1200" dirty="0"/>
              <a:t>De </a:t>
            </a:r>
            <a:r>
              <a:rPr lang="nl-NL" sz="1200" b="1" dirty="0" err="1"/>
              <a:t>pain</a:t>
            </a:r>
            <a:r>
              <a:rPr lang="nl-NL" sz="1200" dirty="0"/>
              <a:t> zijn de onplezierige neveneffecten of bijkomstigheden zoals kosten, negatieve emoties of risico’s. (ook hier niet alles is even belangrijk)</a:t>
            </a:r>
          </a:p>
          <a:p>
            <a:r>
              <a:rPr lang="nl-NL" sz="1200" dirty="0"/>
              <a:t>De </a:t>
            </a:r>
            <a:r>
              <a:rPr lang="nl-NL" sz="1200" b="1" dirty="0" err="1"/>
              <a:t>gain</a:t>
            </a:r>
            <a:r>
              <a:rPr lang="nl-NL" sz="1200" dirty="0"/>
              <a:t> is de uitkomst die klant wil, verwacht of verrast door zou zijn. Denk hierbij aan kosten besparing, positieve emotie, gebruiksgemak, sociale status enz. (ook hierbij zit een waarderingselement)</a:t>
            </a:r>
          </a:p>
          <a:p>
            <a:endParaRPr lang="nl-NL" sz="1200" dirty="0"/>
          </a:p>
          <a:p>
            <a:r>
              <a:rPr lang="nl-NL" sz="1200" dirty="0"/>
              <a:t>Daarna:</a:t>
            </a:r>
          </a:p>
          <a:p>
            <a:r>
              <a:rPr lang="nl-NL" sz="1200" dirty="0"/>
              <a:t>Hoe past jouw product/dienst</a:t>
            </a:r>
            <a:r>
              <a:rPr lang="nl-NL" sz="1200" baseline="0" dirty="0"/>
              <a:t> bij de behoefte van de klant. Wat is jouw toegevoegde waarde? Wat is jouw ‘Waarde Propositie’.</a:t>
            </a:r>
            <a:endParaRPr lang="nl-NL" sz="1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33E2A-6AD7-4C02-A0BB-956F932592C2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8635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dirty="0"/>
              <a:t>Eerst:</a:t>
            </a:r>
          </a:p>
          <a:p>
            <a:r>
              <a:rPr lang="nl-NL" sz="1200" dirty="0"/>
              <a:t>De </a:t>
            </a:r>
            <a:r>
              <a:rPr lang="nl-NL" sz="1200" b="1" dirty="0"/>
              <a:t>jobs</a:t>
            </a:r>
            <a:r>
              <a:rPr lang="nl-NL" sz="1200" dirty="0"/>
              <a:t> zijn de </a:t>
            </a:r>
            <a:r>
              <a:rPr lang="nl-NL" sz="1200" b="1" dirty="0"/>
              <a:t>taken</a:t>
            </a:r>
            <a:r>
              <a:rPr lang="nl-NL" sz="1200" dirty="0"/>
              <a:t> die moeten worden gedaan, </a:t>
            </a:r>
            <a:r>
              <a:rPr lang="nl-NL" sz="1200" b="1" dirty="0"/>
              <a:t>problemen</a:t>
            </a:r>
            <a:r>
              <a:rPr lang="nl-NL" sz="1200" dirty="0"/>
              <a:t> die moeten worden opgelost of </a:t>
            </a:r>
            <a:r>
              <a:rPr lang="nl-NL" sz="1200" b="1" dirty="0"/>
              <a:t>behoeften</a:t>
            </a:r>
            <a:r>
              <a:rPr lang="nl-NL" sz="1200" dirty="0"/>
              <a:t> die moeten worden vervuld. Het kunnen meerdere jobs zijn en niet alle jobs hoeven even belangrijk te zijn</a:t>
            </a:r>
          </a:p>
          <a:p>
            <a:r>
              <a:rPr lang="nl-NL" sz="1200" dirty="0"/>
              <a:t>De </a:t>
            </a:r>
            <a:r>
              <a:rPr lang="nl-NL" sz="1200" b="1" dirty="0" err="1"/>
              <a:t>pain</a:t>
            </a:r>
            <a:r>
              <a:rPr lang="nl-NL" sz="1200" dirty="0"/>
              <a:t> zijn de onplezierige neveneffecten of bijkomstigheden zoals kosten, negatieve emoties of risico’s. (ook hier niet alles is even belangrijk)</a:t>
            </a:r>
          </a:p>
          <a:p>
            <a:r>
              <a:rPr lang="nl-NL" sz="1200" dirty="0"/>
              <a:t>De </a:t>
            </a:r>
            <a:r>
              <a:rPr lang="nl-NL" sz="1200" b="1" dirty="0" err="1"/>
              <a:t>gain</a:t>
            </a:r>
            <a:r>
              <a:rPr lang="nl-NL" sz="1200" dirty="0"/>
              <a:t> is de uitkomst die klant wil, verwacht of verrast door zou zijn. Denk hierbij aan kosten besparing, positieve emotie, gebruiksgemak, sociale status enz. (ook hierbij zit een waarderingselement)</a:t>
            </a:r>
          </a:p>
          <a:p>
            <a:endParaRPr lang="nl-NL" sz="1200" dirty="0"/>
          </a:p>
          <a:p>
            <a:r>
              <a:rPr lang="nl-NL" sz="1200" dirty="0"/>
              <a:t>Daarna:</a:t>
            </a:r>
          </a:p>
          <a:p>
            <a:r>
              <a:rPr lang="nl-NL" sz="1200" dirty="0"/>
              <a:t>Hoe past jouw product/dienst</a:t>
            </a:r>
            <a:r>
              <a:rPr lang="nl-NL" sz="1200" baseline="0" dirty="0"/>
              <a:t> bij de behoefte van de klant. Wat is jouw toegevoegde waarde? Wat is jouw ‘Waarde Propositie’.</a:t>
            </a:r>
            <a:endParaRPr lang="nl-NL" sz="1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33E2A-6AD7-4C02-A0BB-956F932592C2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7424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7-12-2023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7-12-2023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7-12-2023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5357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pPr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868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7-12-2023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rtLXa5XvAk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Hb9nvhpRo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ketingscriptie.nl/4c-model-marketingmix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 Business Model Canvas</a:t>
            </a:r>
            <a:endParaRPr lang="nl-NL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Thema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Missie en visie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Nieuwe economie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2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Qredits</a:t>
            </a:r>
            <a:endParaRPr lang="nl-NL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 Sustainable Business Model Canvas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Financieel management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4" y="1729015"/>
            <a:ext cx="3216665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8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800" dirty="0" err="1">
                <a:latin typeface="Arial" panose="020B0604020202020204" pitchFamily="34" charset="0"/>
                <a:cs typeface="Arial" panose="020B0604020202020204" pitchFamily="34" charset="0"/>
              </a:rPr>
              <a:t>Empathy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map</a:t>
            </a:r>
          </a:p>
          <a:p>
            <a:pPr marL="0" indent="0">
              <a:buNone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788209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rgbClr val="000644"/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Ondernemersverslag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Podcast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79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D4ED81A4-E648-43DD-B803-853A47C3C83E}"/>
              </a:ext>
            </a:extLst>
          </p:cNvPr>
          <p:cNvSpPr txBox="1">
            <a:spLocks/>
          </p:cNvSpPr>
          <p:nvPr/>
        </p:nvSpPr>
        <p:spPr>
          <a:xfrm>
            <a:off x="623048" y="681318"/>
            <a:ext cx="6996951" cy="13837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b="1" dirty="0"/>
              <a:t>Marketingmix 4C’s</a:t>
            </a:r>
            <a:endParaRPr lang="nl-NL" dirty="0"/>
          </a:p>
          <a:p>
            <a:endParaRPr lang="nl-NL" dirty="0"/>
          </a:p>
        </p:txBody>
      </p:sp>
      <p:grpSp>
        <p:nvGrpSpPr>
          <p:cNvPr id="18" name="Groep 17">
            <a:extLst>
              <a:ext uri="{FF2B5EF4-FFF2-40B4-BE49-F238E27FC236}">
                <a16:creationId xmlns:a16="http://schemas.microsoft.com/office/drawing/2014/main" id="{895384CC-CE04-4DB6-AC07-D5E8F50B142D}"/>
              </a:ext>
            </a:extLst>
          </p:cNvPr>
          <p:cNvGrpSpPr/>
          <p:nvPr/>
        </p:nvGrpSpPr>
        <p:grpSpPr>
          <a:xfrm>
            <a:off x="4396032" y="1868865"/>
            <a:ext cx="3223967" cy="4242062"/>
            <a:chOff x="2286019" y="2209701"/>
            <a:chExt cx="3223967" cy="4242062"/>
          </a:xfrm>
        </p:grpSpPr>
        <p:sp>
          <p:nvSpPr>
            <p:cNvPr id="2" name="Rechthoek: afgeronde hoeken 1">
              <a:extLst>
                <a:ext uri="{FF2B5EF4-FFF2-40B4-BE49-F238E27FC236}">
                  <a16:creationId xmlns:a16="http://schemas.microsoft.com/office/drawing/2014/main" id="{4111BFF3-81D1-4CB3-9410-4EE02381DC54}"/>
                </a:ext>
              </a:extLst>
            </p:cNvPr>
            <p:cNvSpPr/>
            <p:nvPr/>
          </p:nvSpPr>
          <p:spPr>
            <a:xfrm>
              <a:off x="2286019" y="2209701"/>
              <a:ext cx="3223967" cy="4242062"/>
            </a:xfrm>
            <a:prstGeom prst="roundRect">
              <a:avLst/>
            </a:prstGeom>
            <a:solidFill>
              <a:schemeClr val="bg1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nl-NL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Jij</a:t>
              </a:r>
            </a:p>
            <a:p>
              <a:pPr algn="ctr"/>
              <a:r>
                <a:rPr lang="nl-NL" sz="1600" dirty="0">
                  <a:solidFill>
                    <a:schemeClr val="tx1"/>
                  </a:solidFill>
                </a:rPr>
                <a:t>Organisatiegericht businessmodelontwerp</a:t>
              </a:r>
            </a:p>
            <a:p>
              <a:pPr algn="ctr"/>
              <a:endParaRPr lang="nl-NL" sz="1200" dirty="0">
                <a:solidFill>
                  <a:schemeClr val="tx1"/>
                </a:solidFill>
              </a:endParaRPr>
            </a:p>
            <a:p>
              <a:pPr algn="ctr"/>
              <a:r>
                <a:rPr lang="nl-NL" sz="1200" dirty="0">
                  <a:solidFill>
                    <a:schemeClr val="tx1"/>
                  </a:solidFill>
                </a:rPr>
                <a:t>Wat kunnen we aan klanten verkopen?</a:t>
              </a:r>
            </a:p>
            <a:p>
              <a:pPr algn="ctr"/>
              <a:endParaRPr lang="nl-NL" sz="1200" dirty="0">
                <a:solidFill>
                  <a:schemeClr val="tx1"/>
                </a:solidFill>
              </a:endParaRPr>
            </a:p>
            <a:p>
              <a:pPr algn="ctr"/>
              <a:r>
                <a:rPr lang="nl-NL" sz="1200" dirty="0">
                  <a:solidFill>
                    <a:schemeClr val="tx1"/>
                  </a:solidFill>
                </a:rPr>
                <a:t>Hoe kunnen we klanten het meest efficiënt bereiken?</a:t>
              </a:r>
            </a:p>
            <a:p>
              <a:pPr algn="ctr"/>
              <a:endParaRPr lang="nl-NL" sz="1200" dirty="0">
                <a:solidFill>
                  <a:schemeClr val="tx1"/>
                </a:solidFill>
              </a:endParaRPr>
            </a:p>
            <a:p>
              <a:pPr algn="ctr"/>
              <a:r>
                <a:rPr lang="nl-NL" sz="1200" dirty="0">
                  <a:solidFill>
                    <a:schemeClr val="tx1"/>
                  </a:solidFill>
                </a:rPr>
                <a:t>Welke relaties moeten we opbouwen met klanten?</a:t>
              </a:r>
            </a:p>
          </p:txBody>
        </p:sp>
        <p:cxnSp>
          <p:nvCxnSpPr>
            <p:cNvPr id="8" name="Rechte verbindingslijn 7">
              <a:extLst>
                <a:ext uri="{FF2B5EF4-FFF2-40B4-BE49-F238E27FC236}">
                  <a16:creationId xmlns:a16="http://schemas.microsoft.com/office/drawing/2014/main" id="{1826E8F6-F6FD-4B71-9C38-290FDE626091}"/>
                </a:ext>
              </a:extLst>
            </p:cNvPr>
            <p:cNvCxnSpPr/>
            <p:nvPr/>
          </p:nvCxnSpPr>
          <p:spPr>
            <a:xfrm>
              <a:off x="2554663" y="3410146"/>
              <a:ext cx="2828041" cy="0"/>
            </a:xfrm>
            <a:prstGeom prst="line">
              <a:avLst/>
            </a:prstGeom>
            <a:ln w="952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" name="Rechte verbindingslijn 13">
              <a:extLst>
                <a:ext uri="{FF2B5EF4-FFF2-40B4-BE49-F238E27FC236}">
                  <a16:creationId xmlns:a16="http://schemas.microsoft.com/office/drawing/2014/main" id="{E963CB0B-AD74-44DC-8180-AF68EA586662}"/>
                </a:ext>
              </a:extLst>
            </p:cNvPr>
            <p:cNvCxnSpPr/>
            <p:nvPr/>
          </p:nvCxnSpPr>
          <p:spPr>
            <a:xfrm>
              <a:off x="2554663" y="3769936"/>
              <a:ext cx="2828041" cy="0"/>
            </a:xfrm>
            <a:prstGeom prst="line">
              <a:avLst/>
            </a:prstGeom>
            <a:ln w="952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8F9C7BC9-FC05-4506-89FA-67354F272A5A}"/>
                </a:ext>
              </a:extLst>
            </p:cNvPr>
            <p:cNvCxnSpPr/>
            <p:nvPr/>
          </p:nvCxnSpPr>
          <p:spPr>
            <a:xfrm>
              <a:off x="2554663" y="4336330"/>
              <a:ext cx="2828041" cy="0"/>
            </a:xfrm>
            <a:prstGeom prst="line">
              <a:avLst/>
            </a:prstGeom>
            <a:ln w="952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pic>
        <p:nvPicPr>
          <p:cNvPr id="1026" name="Picture 2" descr="Urmother - Red Drawn Cross Png | Full Size PNG Download | SeekPNG">
            <a:extLst>
              <a:ext uri="{FF2B5EF4-FFF2-40B4-BE49-F238E27FC236}">
                <a16:creationId xmlns:a16="http://schemas.microsoft.com/office/drawing/2014/main" id="{00842255-43C9-4B2B-8EFC-A7FF2F519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450" y="2013509"/>
            <a:ext cx="1964617" cy="39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ep 16">
            <a:extLst>
              <a:ext uri="{FF2B5EF4-FFF2-40B4-BE49-F238E27FC236}">
                <a16:creationId xmlns:a16="http://schemas.microsoft.com/office/drawing/2014/main" id="{9872F4C5-890B-4179-AC48-75DBB45C47C7}"/>
              </a:ext>
            </a:extLst>
          </p:cNvPr>
          <p:cNvGrpSpPr/>
          <p:nvPr/>
        </p:nvGrpSpPr>
        <p:grpSpPr>
          <a:xfrm>
            <a:off x="6751162" y="1083938"/>
            <a:ext cx="3223967" cy="4337333"/>
            <a:chOff x="5817909" y="1969787"/>
            <a:chExt cx="3223967" cy="4337333"/>
          </a:xfrm>
        </p:grpSpPr>
        <p:sp>
          <p:nvSpPr>
            <p:cNvPr id="6" name="Rechthoek: afgeronde hoeken 5">
              <a:extLst>
                <a:ext uri="{FF2B5EF4-FFF2-40B4-BE49-F238E27FC236}">
                  <a16:creationId xmlns:a16="http://schemas.microsoft.com/office/drawing/2014/main" id="{901E28A7-A3F6-4BF5-BECA-58EC7D89A67D}"/>
                </a:ext>
              </a:extLst>
            </p:cNvPr>
            <p:cNvSpPr/>
            <p:nvPr/>
          </p:nvSpPr>
          <p:spPr>
            <a:xfrm>
              <a:off x="5817909" y="2065058"/>
              <a:ext cx="3223967" cy="4242062"/>
            </a:xfrm>
            <a:prstGeom prst="roundRect">
              <a:avLst/>
            </a:prstGeom>
            <a:solidFill>
              <a:schemeClr val="bg1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nl-NL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Zij</a:t>
              </a:r>
            </a:p>
            <a:p>
              <a:pPr algn="ctr"/>
              <a:r>
                <a:rPr lang="nl-NL" sz="1600" dirty="0">
                  <a:solidFill>
                    <a:schemeClr val="tx1"/>
                  </a:solidFill>
                </a:rPr>
                <a:t>Klantgericht</a:t>
              </a:r>
            </a:p>
            <a:p>
              <a:pPr algn="ctr"/>
              <a:r>
                <a:rPr lang="nl-NL" sz="1600" dirty="0">
                  <a:solidFill>
                    <a:schemeClr val="tx1"/>
                  </a:solidFill>
                </a:rPr>
                <a:t>businessmodelontwerp</a:t>
              </a:r>
            </a:p>
            <a:p>
              <a:pPr algn="ctr"/>
              <a:endParaRPr lang="nl-NL" sz="1200" dirty="0">
                <a:solidFill>
                  <a:schemeClr val="tx1"/>
                </a:solidFill>
              </a:endParaRPr>
            </a:p>
            <a:p>
              <a:pPr algn="ctr"/>
              <a:r>
                <a:rPr lang="nl-NL" sz="1200" dirty="0">
                  <a:solidFill>
                    <a:schemeClr val="tx1"/>
                  </a:solidFill>
                </a:rPr>
                <a:t>Welke taak (taken) moet onze klant gedaan krijgen en hoe kunnen we daarbij helpen?</a:t>
              </a:r>
            </a:p>
            <a:p>
              <a:pPr algn="ctr"/>
              <a:endParaRPr lang="nl-NL" sz="1200" dirty="0">
                <a:solidFill>
                  <a:schemeClr val="tx1"/>
                </a:solidFill>
              </a:endParaRPr>
            </a:p>
            <a:p>
              <a:pPr algn="ctr"/>
              <a:r>
                <a:rPr lang="nl-NL" sz="1200" dirty="0">
                  <a:solidFill>
                    <a:schemeClr val="tx1"/>
                  </a:solidFill>
                </a:rPr>
                <a:t>Welke aspiraties heeft onze klant en hoe kunnen we hem helpen daaraan te voldoen?</a:t>
              </a:r>
            </a:p>
            <a:p>
              <a:pPr algn="ctr"/>
              <a:endParaRPr lang="nl-NL" sz="1200" dirty="0">
                <a:solidFill>
                  <a:schemeClr val="tx1"/>
                </a:solidFill>
              </a:endParaRPr>
            </a:p>
            <a:p>
              <a:pPr algn="ctr"/>
              <a:r>
                <a:rPr lang="nl-NL" sz="1200" dirty="0">
                  <a:solidFill>
                    <a:schemeClr val="tx1"/>
                  </a:solidFill>
                </a:rPr>
                <a:t>Hoe worden onze klanten het liefst aangesproken? Hoe passen we, als bedrijf, jet beste in hun routines?</a:t>
              </a:r>
            </a:p>
            <a:p>
              <a:pPr algn="ctr"/>
              <a:endParaRPr lang="nl-NL" sz="1200" dirty="0">
                <a:solidFill>
                  <a:schemeClr val="tx1"/>
                </a:solidFill>
              </a:endParaRPr>
            </a:p>
            <a:p>
              <a:pPr algn="ctr"/>
              <a:r>
                <a:rPr lang="nl-NL" sz="1200" dirty="0">
                  <a:solidFill>
                    <a:schemeClr val="tx1"/>
                  </a:solidFill>
                </a:rPr>
                <a:t>Wat voor relatie verwachten onze klanten dat we met hen opbouwen?</a:t>
              </a:r>
            </a:p>
            <a:p>
              <a:pPr algn="ctr"/>
              <a:endParaRPr lang="nl-NL" sz="1200" dirty="0">
                <a:solidFill>
                  <a:schemeClr val="tx1"/>
                </a:solidFill>
              </a:endParaRPr>
            </a:p>
            <a:p>
              <a:pPr algn="ctr"/>
              <a:r>
                <a:rPr lang="nl-NL" sz="1200" dirty="0">
                  <a:solidFill>
                    <a:schemeClr val="tx1"/>
                  </a:solidFill>
                </a:rPr>
                <a:t>Voor welke waarde(n) zijn klanten echt bereid te betalen?</a:t>
              </a:r>
            </a:p>
          </p:txBody>
        </p: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663BD216-ECA6-4D8F-8261-624D1B142653}"/>
                </a:ext>
              </a:extLst>
            </p:cNvPr>
            <p:cNvCxnSpPr/>
            <p:nvPr/>
          </p:nvCxnSpPr>
          <p:spPr>
            <a:xfrm>
              <a:off x="6095999" y="5758991"/>
              <a:ext cx="2828041" cy="0"/>
            </a:xfrm>
            <a:prstGeom prst="line">
              <a:avLst/>
            </a:prstGeom>
            <a:ln w="952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00486E0A-752F-436B-ACB3-F9AEE88CCB0D}"/>
                </a:ext>
              </a:extLst>
            </p:cNvPr>
            <p:cNvCxnSpPr/>
            <p:nvPr/>
          </p:nvCxnSpPr>
          <p:spPr>
            <a:xfrm>
              <a:off x="6096000" y="5223235"/>
              <a:ext cx="2828041" cy="0"/>
            </a:xfrm>
            <a:prstGeom prst="line">
              <a:avLst/>
            </a:prstGeom>
            <a:ln w="952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1" name="Rechte verbindingslijn 10">
              <a:extLst>
                <a:ext uri="{FF2B5EF4-FFF2-40B4-BE49-F238E27FC236}">
                  <a16:creationId xmlns:a16="http://schemas.microsoft.com/office/drawing/2014/main" id="{DE7C707B-C3FC-41EC-8121-5A7F1A052319}"/>
                </a:ext>
              </a:extLst>
            </p:cNvPr>
            <p:cNvCxnSpPr/>
            <p:nvPr/>
          </p:nvCxnSpPr>
          <p:spPr>
            <a:xfrm>
              <a:off x="6015871" y="4489516"/>
              <a:ext cx="2828041" cy="0"/>
            </a:xfrm>
            <a:prstGeom prst="line">
              <a:avLst/>
            </a:prstGeom>
            <a:ln w="952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2" name="Rechte verbindingslijn 11">
              <a:extLst>
                <a:ext uri="{FF2B5EF4-FFF2-40B4-BE49-F238E27FC236}">
                  <a16:creationId xmlns:a16="http://schemas.microsoft.com/office/drawing/2014/main" id="{9289099E-7640-4B54-AA2D-AC690710C1AF}"/>
                </a:ext>
              </a:extLst>
            </p:cNvPr>
            <p:cNvCxnSpPr/>
            <p:nvPr/>
          </p:nvCxnSpPr>
          <p:spPr>
            <a:xfrm>
              <a:off x="5992304" y="3842993"/>
              <a:ext cx="2828041" cy="0"/>
            </a:xfrm>
            <a:prstGeom prst="line">
              <a:avLst/>
            </a:prstGeom>
            <a:ln w="952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" name="Rechte verbindingslijn 12">
              <a:extLst>
                <a:ext uri="{FF2B5EF4-FFF2-40B4-BE49-F238E27FC236}">
                  <a16:creationId xmlns:a16="http://schemas.microsoft.com/office/drawing/2014/main" id="{ECA19C8A-1C0B-4FD4-82EC-2D121FE1C86A}"/>
                </a:ext>
              </a:extLst>
            </p:cNvPr>
            <p:cNvCxnSpPr/>
            <p:nvPr/>
          </p:nvCxnSpPr>
          <p:spPr>
            <a:xfrm>
              <a:off x="5992304" y="3220039"/>
              <a:ext cx="2828041" cy="0"/>
            </a:xfrm>
            <a:prstGeom prst="line">
              <a:avLst/>
            </a:prstGeom>
            <a:ln w="952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1030" name="Picture 6" descr="thin-black-line - Žirovnica">
              <a:extLst>
                <a:ext uri="{FF2B5EF4-FFF2-40B4-BE49-F238E27FC236}">
                  <a16:creationId xmlns:a16="http://schemas.microsoft.com/office/drawing/2014/main" id="{BB219F8A-E143-46F5-AE70-4888BD5D91F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871" b="37788"/>
            <a:stretch/>
          </p:blipFill>
          <p:spPr bwMode="auto">
            <a:xfrm rot="21431743">
              <a:off x="6511043" y="2731471"/>
              <a:ext cx="1790562" cy="569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Drawn Set 1 Collection | Noun Project">
              <a:extLst>
                <a:ext uri="{FF2B5EF4-FFF2-40B4-BE49-F238E27FC236}">
                  <a16:creationId xmlns:a16="http://schemas.microsoft.com/office/drawing/2014/main" id="{F5284DF2-81BD-4AD8-93A5-7910D818B0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5980">
              <a:off x="7329332" y="1969787"/>
              <a:ext cx="896812" cy="896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9572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E17042-0DBA-F234-F8A6-B8486EED1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Empathy</a:t>
            </a:r>
            <a:r>
              <a:rPr lang="nl-NL" dirty="0"/>
              <a:t> map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EF74877-2E9E-53AD-28E9-D532F2BBE581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2"/>
              </a:rPr>
              <a:t>https://www.youtube.com/watch?v=srtLXa5XvAk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9330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3048" y="681318"/>
            <a:ext cx="6996951" cy="1383740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 err="1"/>
              <a:t>Empathy</a:t>
            </a:r>
            <a:r>
              <a:rPr lang="nl-NL" b="1" dirty="0"/>
              <a:t> map</a:t>
            </a:r>
            <a:endParaRPr lang="nl-NL" dirty="0"/>
          </a:p>
          <a:p>
            <a:endParaRPr lang="nl-NL" dirty="0"/>
          </a:p>
        </p:txBody>
      </p:sp>
      <p:pic>
        <p:nvPicPr>
          <p:cNvPr id="6" name="Tijdelijke aanduiding voor inhoud 4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7281" t="8345" r="38917" b="19888"/>
          <a:stretch/>
        </p:blipFill>
        <p:spPr>
          <a:xfrm>
            <a:off x="6715350" y="2065058"/>
            <a:ext cx="5080100" cy="3809862"/>
          </a:xfrm>
          <a:prstGeom prst="rect">
            <a:avLst/>
          </a:prstGeom>
        </p:spPr>
      </p:pic>
      <p:pic>
        <p:nvPicPr>
          <p:cNvPr id="9" name="Tijdelijke aanduiding voor inhoud 4"/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rcRect l="7445" t="8776" r="39154" b="19291"/>
          <a:stretch/>
        </p:blipFill>
        <p:spPr>
          <a:xfrm>
            <a:off x="699052" y="2065058"/>
            <a:ext cx="5030647" cy="3809862"/>
          </a:xfrm>
          <a:prstGeom prst="rect">
            <a:avLst/>
          </a:prstGeom>
        </p:spPr>
      </p:pic>
      <p:cxnSp>
        <p:nvCxnSpPr>
          <p:cNvPr id="4" name="Rechte verbindingslijn met pijl 3"/>
          <p:cNvCxnSpPr/>
          <p:nvPr/>
        </p:nvCxnSpPr>
        <p:spPr>
          <a:xfrm>
            <a:off x="4483177" y="3270325"/>
            <a:ext cx="3726545" cy="19527"/>
          </a:xfrm>
          <a:prstGeom prst="straightConnector1">
            <a:avLst/>
          </a:prstGeom>
          <a:ln w="6985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>
          <a:xfrm>
            <a:off x="4483177" y="4679943"/>
            <a:ext cx="3726545" cy="19527"/>
          </a:xfrm>
          <a:prstGeom prst="straightConnector1">
            <a:avLst/>
          </a:prstGeom>
          <a:ln w="6985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77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EF492BA-01BF-E733-0425-CC41047BD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Voorbeeld: IKEA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D3234A0-582C-796F-4E01-BFA7008F67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390" y="835173"/>
            <a:ext cx="6097860" cy="472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77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3048" y="681318"/>
            <a:ext cx="6996951" cy="1383740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Opdracht</a:t>
            </a:r>
            <a:endParaRPr lang="nl-NL" dirty="0"/>
          </a:p>
          <a:p>
            <a:endParaRPr lang="nl-NL" dirty="0"/>
          </a:p>
        </p:txBody>
      </p:sp>
      <p:pic>
        <p:nvPicPr>
          <p:cNvPr id="6" name="Tijdelijke aanduiding voor inhoud 4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7281" t="8345" r="38917" b="19888"/>
          <a:stretch/>
        </p:blipFill>
        <p:spPr>
          <a:xfrm>
            <a:off x="6681794" y="1825625"/>
            <a:ext cx="5080100" cy="3809862"/>
          </a:xfrm>
          <a:prstGeom prst="rect">
            <a:avLst/>
          </a:prstGeom>
        </p:spPr>
      </p:pic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17A64FB-04B2-44DF-8B7C-64CC20B0DB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94408"/>
          </a:xfrm>
        </p:spPr>
        <p:txBody>
          <a:bodyPr/>
          <a:lstStyle/>
          <a:p>
            <a:pPr marL="0" indent="0" algn="just">
              <a:buNone/>
            </a:pPr>
            <a:r>
              <a:rPr lang="nl-NL" sz="1800" dirty="0"/>
              <a:t>De ‘</a:t>
            </a:r>
            <a:r>
              <a:rPr lang="nl-NL" sz="1800" b="1" dirty="0" err="1"/>
              <a:t>gain</a:t>
            </a:r>
            <a:r>
              <a:rPr lang="nl-NL" sz="1800" dirty="0"/>
              <a:t>’ is de uitkomst die klant wil, verwacht of verrast door zou zijn. Denk hierbij aan kosten besparing, positieve emotie, gebruiksgemak, sociale status enz.</a:t>
            </a:r>
            <a:endParaRPr lang="nl-NL" dirty="0"/>
          </a:p>
          <a:p>
            <a:pPr marL="514350" indent="-514350" algn="just">
              <a:buFont typeface="+mj-lt"/>
              <a:buAutoNum type="alphaLcParenR"/>
            </a:pPr>
            <a:r>
              <a:rPr lang="nl-NL" sz="1800" dirty="0"/>
              <a:t>Welke ‘</a:t>
            </a:r>
            <a:r>
              <a:rPr lang="nl-NL" sz="1800" dirty="0" err="1"/>
              <a:t>gain</a:t>
            </a:r>
            <a:r>
              <a:rPr lang="nl-NL" sz="1800" dirty="0"/>
              <a:t>’ hoopt jullie klant te bereiken?</a:t>
            </a:r>
          </a:p>
          <a:p>
            <a:pPr marL="514350" indent="-514350" algn="just">
              <a:buFont typeface="+mj-lt"/>
              <a:buAutoNum type="alphaLcParenR"/>
            </a:pPr>
            <a:endParaRPr lang="nl-NL" sz="1800" dirty="0"/>
          </a:p>
          <a:p>
            <a:pPr marL="0" indent="0" algn="just">
              <a:buNone/>
            </a:pPr>
            <a:r>
              <a:rPr lang="nl-NL" sz="1800" dirty="0"/>
              <a:t>De ‘</a:t>
            </a:r>
            <a:r>
              <a:rPr lang="nl-NL" sz="1800" b="1" dirty="0" err="1"/>
              <a:t>pain</a:t>
            </a:r>
            <a:r>
              <a:rPr lang="nl-NL" sz="1800" dirty="0"/>
              <a:t>’ zijn de onplezierige neveneffecten of bijkomstigheden zoals kosten, negatieve emoties of risico’s. </a:t>
            </a:r>
          </a:p>
          <a:p>
            <a:pPr marL="514350" indent="-514350" algn="just">
              <a:buFont typeface="+mj-lt"/>
              <a:buAutoNum type="alphaLcParenR" startAt="2"/>
            </a:pPr>
            <a:r>
              <a:rPr lang="nl-NL" sz="1800" dirty="0"/>
              <a:t>Welke ‘</a:t>
            </a:r>
            <a:r>
              <a:rPr lang="nl-NL" sz="1800" dirty="0" err="1"/>
              <a:t>pain</a:t>
            </a:r>
            <a:r>
              <a:rPr lang="nl-NL" sz="1800" dirty="0"/>
              <a:t>’ zal jullie klant gaan ervaren?</a:t>
            </a:r>
          </a:p>
          <a:p>
            <a:pPr marL="514350" indent="-514350" algn="just">
              <a:buFont typeface="+mj-lt"/>
              <a:buAutoNum type="alphaLcParenR" startAt="2"/>
            </a:pPr>
            <a:endParaRPr lang="nl-NL" sz="1800" dirty="0"/>
          </a:p>
          <a:p>
            <a:pPr marL="514350" indent="-514350" algn="just">
              <a:buFont typeface="+mj-lt"/>
              <a:buAutoNum type="alphaLcParenR" startAt="2"/>
            </a:pPr>
            <a:r>
              <a:rPr lang="nl-NL" sz="1800" dirty="0"/>
              <a:t>Verwerk bovenstaande antwoorden bij ‘Klantsegmenten’ van het BMC</a:t>
            </a:r>
          </a:p>
        </p:txBody>
      </p:sp>
    </p:spTree>
    <p:extLst>
      <p:ext uri="{BB962C8B-B14F-4D97-AF65-F5344CB8AC3E}">
        <p14:creationId xmlns:p14="http://schemas.microsoft.com/office/powerpoint/2010/main" val="4161407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3048" y="681318"/>
            <a:ext cx="6996951" cy="1383740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Opdracht</a:t>
            </a:r>
            <a:endParaRPr lang="nl-NL" dirty="0"/>
          </a:p>
          <a:p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17A64FB-04B2-44DF-8B7C-64CC20B0DB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alphaLcParenR" startAt="4"/>
            </a:pPr>
            <a:r>
              <a:rPr lang="nl-NL" sz="1800" dirty="0"/>
              <a:t>Hoe vergroot jullie product / dienst de ‘</a:t>
            </a:r>
            <a:r>
              <a:rPr lang="nl-NL" sz="1800" dirty="0" err="1"/>
              <a:t>gain</a:t>
            </a:r>
            <a:r>
              <a:rPr lang="nl-NL" sz="1800" dirty="0"/>
              <a:t>’ van jullie klant</a:t>
            </a:r>
          </a:p>
          <a:p>
            <a:pPr marL="514350" indent="-514350" algn="just">
              <a:buFont typeface="+mj-lt"/>
              <a:buAutoNum type="alphaLcParenR" startAt="4"/>
            </a:pPr>
            <a:r>
              <a:rPr lang="nl-NL" sz="1800" dirty="0"/>
              <a:t>Hoe verlicht jullie product / dienst de ‘</a:t>
            </a:r>
            <a:r>
              <a:rPr lang="nl-NL" sz="1800" dirty="0" err="1"/>
              <a:t>pain</a:t>
            </a:r>
            <a:r>
              <a:rPr lang="nl-NL" sz="1800" dirty="0"/>
              <a:t>’ van jullie klant?</a:t>
            </a:r>
          </a:p>
          <a:p>
            <a:pPr marL="514350" indent="-514350" algn="just">
              <a:buFont typeface="+mj-lt"/>
              <a:buAutoNum type="alphaLcParenR" startAt="4"/>
            </a:pPr>
            <a:endParaRPr lang="nl-NL" sz="1800" dirty="0"/>
          </a:p>
          <a:p>
            <a:pPr marL="514350" indent="-514350" algn="just">
              <a:buFont typeface="+mj-lt"/>
              <a:buAutoNum type="alphaLcParenR" startAt="4"/>
            </a:pPr>
            <a:r>
              <a:rPr lang="nl-NL" sz="1800" dirty="0"/>
              <a:t>Verwerk de antwoorden bij de ‘waarde propositie’ van het SBMC</a:t>
            </a:r>
          </a:p>
        </p:txBody>
      </p:sp>
      <p:pic>
        <p:nvPicPr>
          <p:cNvPr id="8" name="Tijdelijke aanduiding voor inhoud 4">
            <a:extLst>
              <a:ext uri="{FF2B5EF4-FFF2-40B4-BE49-F238E27FC236}">
                <a16:creationId xmlns:a16="http://schemas.microsoft.com/office/drawing/2014/main" id="{7C13F963-E902-4830-8933-3E8381CF0A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45" t="8776" r="39154" b="19291"/>
          <a:stretch/>
        </p:blipFill>
        <p:spPr bwMode="auto">
          <a:xfrm>
            <a:off x="6671227" y="1825625"/>
            <a:ext cx="5030647" cy="38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8916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FBDBC5-A344-AF4A-BB62-D4EE43685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1 Analyse</a:t>
            </a:r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5" name="Picture 2" descr="SWOT analyse van A tot Z uitgelegd [update 2020]">
            <a:extLst>
              <a:ext uri="{FF2B5EF4-FFF2-40B4-BE49-F238E27FC236}">
                <a16:creationId xmlns:a16="http://schemas.microsoft.com/office/drawing/2014/main" id="{53CCC9F3-F0FE-C0C0-7F0B-5562E12887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16"/>
          <a:stretch/>
        </p:blipFill>
        <p:spPr bwMode="auto">
          <a:xfrm>
            <a:off x="1452867" y="1401057"/>
            <a:ext cx="9286266" cy="457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901138D-703E-69AF-0207-257E3128E169}"/>
              </a:ext>
            </a:extLst>
          </p:cNvPr>
          <p:cNvSpPr txBox="1"/>
          <p:nvPr/>
        </p:nvSpPr>
        <p:spPr>
          <a:xfrm>
            <a:off x="1799617" y="2567783"/>
            <a:ext cx="1789889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dirty="0"/>
              <a:t>16 </a:t>
            </a:r>
            <a:r>
              <a:rPr lang="nl-NL" dirty="0" err="1"/>
              <a:t>Personalities</a:t>
            </a:r>
            <a:endParaRPr lang="nl-NL" dirty="0"/>
          </a:p>
          <a:p>
            <a:pPr algn="ctr">
              <a:lnSpc>
                <a:spcPct val="150000"/>
              </a:lnSpc>
            </a:pPr>
            <a:r>
              <a:rPr lang="nl-NL" dirty="0"/>
              <a:t>ADL rollen </a:t>
            </a:r>
          </a:p>
          <a:p>
            <a:pPr algn="ctr">
              <a:lnSpc>
                <a:spcPct val="150000"/>
              </a:lnSpc>
            </a:pPr>
            <a:r>
              <a:rPr lang="nl-NL" dirty="0"/>
              <a:t>DISC</a:t>
            </a:r>
          </a:p>
          <a:p>
            <a:pPr algn="ctr">
              <a:lnSpc>
                <a:spcPct val="150000"/>
              </a:lnSpc>
            </a:pPr>
            <a:r>
              <a:rPr lang="nl-NL" i="1" dirty="0">
                <a:solidFill>
                  <a:srgbClr val="002060"/>
                </a:solidFill>
              </a:rPr>
              <a:t>+</a:t>
            </a:r>
          </a:p>
          <a:p>
            <a:pPr algn="ctr">
              <a:lnSpc>
                <a:spcPct val="150000"/>
              </a:lnSpc>
            </a:pPr>
            <a:r>
              <a:rPr lang="nl-NL" i="1" dirty="0">
                <a:solidFill>
                  <a:srgbClr val="002060"/>
                </a:solidFill>
              </a:rPr>
              <a:t>[aanvullende info feedback friends]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17899F2-12D7-17E6-20A8-326657D35313}"/>
              </a:ext>
            </a:extLst>
          </p:cNvPr>
          <p:cNvSpPr txBox="1"/>
          <p:nvPr/>
        </p:nvSpPr>
        <p:spPr>
          <a:xfrm>
            <a:off x="4092102" y="2567783"/>
            <a:ext cx="1789889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dirty="0"/>
              <a:t>16 </a:t>
            </a:r>
            <a:r>
              <a:rPr lang="nl-NL" dirty="0" err="1"/>
              <a:t>Personalities</a:t>
            </a:r>
            <a:endParaRPr lang="nl-NL" dirty="0"/>
          </a:p>
          <a:p>
            <a:pPr algn="ctr">
              <a:lnSpc>
                <a:spcPct val="150000"/>
              </a:lnSpc>
            </a:pPr>
            <a:r>
              <a:rPr lang="nl-NL" dirty="0"/>
              <a:t>ADL rollen</a:t>
            </a:r>
          </a:p>
          <a:p>
            <a:pPr algn="ctr">
              <a:lnSpc>
                <a:spcPct val="150000"/>
              </a:lnSpc>
            </a:pPr>
            <a:r>
              <a:rPr lang="nl-NL" dirty="0"/>
              <a:t>DISC</a:t>
            </a:r>
          </a:p>
          <a:p>
            <a:pPr algn="ctr">
              <a:lnSpc>
                <a:spcPct val="150000"/>
              </a:lnSpc>
            </a:pPr>
            <a:r>
              <a:rPr lang="nl-NL" i="1" dirty="0">
                <a:solidFill>
                  <a:srgbClr val="002060"/>
                </a:solidFill>
              </a:rPr>
              <a:t>+</a:t>
            </a:r>
          </a:p>
          <a:p>
            <a:pPr algn="ctr">
              <a:lnSpc>
                <a:spcPct val="150000"/>
              </a:lnSpc>
            </a:pPr>
            <a:r>
              <a:rPr lang="nl-NL" i="1" dirty="0">
                <a:solidFill>
                  <a:srgbClr val="002060"/>
                </a:solidFill>
              </a:rPr>
              <a:t>[aanvullende info feedback friends]</a:t>
            </a:r>
          </a:p>
          <a:p>
            <a:pPr algn="ctr">
              <a:lnSpc>
                <a:spcPct val="150000"/>
              </a:lnSpc>
            </a:pPr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4CBA01DB-64B3-1783-32D6-3F2633A9F972}"/>
              </a:ext>
            </a:extLst>
          </p:cNvPr>
          <p:cNvSpPr txBox="1"/>
          <p:nvPr/>
        </p:nvSpPr>
        <p:spPr>
          <a:xfrm>
            <a:off x="8602494" y="2634845"/>
            <a:ext cx="178988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i="1" dirty="0"/>
              <a:t>DESTEP analyse</a:t>
            </a:r>
          </a:p>
          <a:p>
            <a:pPr algn="ctr">
              <a:lnSpc>
                <a:spcPct val="150000"/>
              </a:lnSpc>
            </a:pPr>
            <a:r>
              <a:rPr lang="nl-NL" i="1" dirty="0"/>
              <a:t>ABCD analyse </a:t>
            </a:r>
          </a:p>
          <a:p>
            <a:pPr algn="ctr">
              <a:lnSpc>
                <a:spcPct val="150000"/>
              </a:lnSpc>
            </a:pPr>
            <a:endParaRPr lang="nl-NL" i="1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nl-NL" i="1" dirty="0">
                <a:solidFill>
                  <a:srgbClr val="002060"/>
                </a:solidFill>
              </a:rPr>
              <a:t>+</a:t>
            </a:r>
          </a:p>
          <a:p>
            <a:pPr algn="ctr">
              <a:lnSpc>
                <a:spcPct val="150000"/>
              </a:lnSpc>
            </a:pPr>
            <a:r>
              <a:rPr lang="nl-NL" i="1" dirty="0">
                <a:solidFill>
                  <a:srgbClr val="002060"/>
                </a:solidFill>
              </a:rPr>
              <a:t>[aanvullende info feedback friends]</a:t>
            </a:r>
          </a:p>
          <a:p>
            <a:pPr algn="ctr">
              <a:lnSpc>
                <a:spcPct val="150000"/>
              </a:lnSpc>
            </a:pPr>
            <a:endParaRPr lang="nl-NL" dirty="0"/>
          </a:p>
          <a:p>
            <a:pPr algn="ctr"/>
            <a:endParaRPr lang="nl-NL" i="1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E4819E6-7117-982B-EE7B-6F49729357BF}"/>
              </a:ext>
            </a:extLst>
          </p:cNvPr>
          <p:cNvSpPr txBox="1"/>
          <p:nvPr/>
        </p:nvSpPr>
        <p:spPr>
          <a:xfrm>
            <a:off x="6384587" y="2634845"/>
            <a:ext cx="1789889" cy="2819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i="1" dirty="0"/>
              <a:t>DESTEP analyse</a:t>
            </a:r>
          </a:p>
          <a:p>
            <a:pPr algn="ctr">
              <a:lnSpc>
                <a:spcPct val="150000"/>
              </a:lnSpc>
            </a:pPr>
            <a:r>
              <a:rPr lang="nl-NL" i="1" dirty="0"/>
              <a:t>ABCD analyse</a:t>
            </a:r>
            <a:r>
              <a:rPr lang="nl-NL" dirty="0"/>
              <a:t> </a:t>
            </a:r>
            <a:endParaRPr lang="nl-NL" i="1" dirty="0"/>
          </a:p>
          <a:p>
            <a:pPr algn="ctr">
              <a:lnSpc>
                <a:spcPct val="150000"/>
              </a:lnSpc>
            </a:pPr>
            <a:endParaRPr lang="nl-NL" i="1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nl-NL" i="1" dirty="0">
                <a:solidFill>
                  <a:srgbClr val="002060"/>
                </a:solidFill>
              </a:rPr>
              <a:t>+</a:t>
            </a:r>
          </a:p>
          <a:p>
            <a:pPr algn="ctr">
              <a:lnSpc>
                <a:spcPct val="150000"/>
              </a:lnSpc>
            </a:pPr>
            <a:r>
              <a:rPr lang="nl-NL" i="1" dirty="0">
                <a:solidFill>
                  <a:srgbClr val="002060"/>
                </a:solidFill>
              </a:rPr>
              <a:t>[aanvullende info feedback friends]</a:t>
            </a:r>
          </a:p>
          <a:p>
            <a:pPr algn="ctr">
              <a:lnSpc>
                <a:spcPct val="150000"/>
              </a:lnSpc>
            </a:pPr>
            <a:endParaRPr lang="nl-NL" dirty="0"/>
          </a:p>
        </p:txBody>
      </p:sp>
      <p:pic>
        <p:nvPicPr>
          <p:cNvPr id="10" name="Picture 2" descr="SWOT analyse van A tot Z uitgelegd [update 2020]">
            <a:extLst>
              <a:ext uri="{FF2B5EF4-FFF2-40B4-BE49-F238E27FC236}">
                <a16:creationId xmlns:a16="http://schemas.microsoft.com/office/drawing/2014/main" id="{D3EFC758-D66F-A75D-F403-DB553E40BE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2" t="3488" r="23218" b="82881"/>
          <a:stretch/>
        </p:blipFill>
        <p:spPr bwMode="auto">
          <a:xfrm>
            <a:off x="4698459" y="779046"/>
            <a:ext cx="4951379" cy="80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646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C7ED10-EA9F-FDEA-C656-F20064DAE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Confrontatiematrix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C27E282-8534-8AAC-318B-0E9B29AE299B}"/>
              </a:ext>
            </a:extLst>
          </p:cNvPr>
          <p:cNvSpPr txBox="1"/>
          <p:nvPr/>
        </p:nvSpPr>
        <p:spPr>
          <a:xfrm>
            <a:off x="3048640" y="3246255"/>
            <a:ext cx="6097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2"/>
              </a:rPr>
              <a:t>https://www.youtube.com/watch?v=FHb9nvhpRoI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1622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52D16C-1DC0-0226-B24E-9936BC17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100" b="1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“Je verkoopt geen product, je verkoopt een oplossing” </a:t>
            </a:r>
            <a:b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61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238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03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2" name="Freeform: Shape 103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4" name="Rectangle 103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5" name="Rectangle 103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41" name="Isosceles Triangle 104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e SWOT analyse en confrontatiematrix - PDF Gratis download">
            <a:extLst>
              <a:ext uri="{FF2B5EF4-FFF2-40B4-BE49-F238E27FC236}">
                <a16:creationId xmlns:a16="http://schemas.microsoft.com/office/drawing/2014/main" id="{2AE14DA8-A08D-610E-D0C6-587361417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0518" y="643467"/>
            <a:ext cx="7130963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Isosceles Triangle 104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17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FBDBC5-A344-AF4A-BB62-D4EE43685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Confrontatiematrix</a:t>
            </a:r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4" name="Picture 2" descr="SWOT analyse van A tot Z uitgelegd [update 2020]">
            <a:extLst>
              <a:ext uri="{FF2B5EF4-FFF2-40B4-BE49-F238E27FC236}">
                <a16:creationId xmlns:a16="http://schemas.microsoft.com/office/drawing/2014/main" id="{A3D3CDBB-DF20-4339-8FA9-1AD1187D6A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" t="28559" r="75576" b="63663"/>
          <a:stretch/>
        </p:blipFill>
        <p:spPr bwMode="auto">
          <a:xfrm>
            <a:off x="937788" y="3200022"/>
            <a:ext cx="1991762" cy="45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WOT analyse van A tot Z uitgelegd [update 2020]">
            <a:extLst>
              <a:ext uri="{FF2B5EF4-FFF2-40B4-BE49-F238E27FC236}">
                <a16:creationId xmlns:a16="http://schemas.microsoft.com/office/drawing/2014/main" id="{58AFC2D9-6A05-4324-B010-39D7409209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6" t="28162" r="51300" b="64060"/>
          <a:stretch/>
        </p:blipFill>
        <p:spPr bwMode="auto">
          <a:xfrm>
            <a:off x="937788" y="5049617"/>
            <a:ext cx="2009868" cy="45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WOT analyse van A tot Z uitgelegd [update 2020]">
            <a:extLst>
              <a:ext uri="{FF2B5EF4-FFF2-40B4-BE49-F238E27FC236}">
                <a16:creationId xmlns:a16="http://schemas.microsoft.com/office/drawing/2014/main" id="{A0438C5D-86EC-4A23-8AC5-A54C33BAC4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9" t="27778" r="26992" b="63572"/>
          <a:stretch/>
        </p:blipFill>
        <p:spPr bwMode="auto">
          <a:xfrm>
            <a:off x="3710412" y="2009844"/>
            <a:ext cx="1991762" cy="50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WOT analyse van A tot Z uitgelegd [update 2020]">
            <a:extLst>
              <a:ext uri="{FF2B5EF4-FFF2-40B4-BE49-F238E27FC236}">
                <a16:creationId xmlns:a16="http://schemas.microsoft.com/office/drawing/2014/main" id="{AA21AD0F-8476-4AF5-A7C2-3CAC36F120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3" t="27663" r="2968" b="63687"/>
          <a:stretch/>
        </p:blipFill>
        <p:spPr bwMode="auto">
          <a:xfrm>
            <a:off x="6815751" y="2009844"/>
            <a:ext cx="1991762" cy="50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 8">
            <a:extLst>
              <a:ext uri="{FF2B5EF4-FFF2-40B4-BE49-F238E27FC236}">
                <a16:creationId xmlns:a16="http://schemas.microsoft.com/office/drawing/2014/main" id="{292A12B5-B4F3-4DA2-B3CE-79C757F1F92E}"/>
              </a:ext>
            </a:extLst>
          </p:cNvPr>
          <p:cNvGraphicFramePr>
            <a:graphicFrameLocks noGrp="1"/>
          </p:cNvGraphicFramePr>
          <p:nvPr/>
        </p:nvGraphicFramePr>
        <p:xfrm>
          <a:off x="3114391" y="2630054"/>
          <a:ext cx="6246892" cy="3743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3446">
                  <a:extLst>
                    <a:ext uri="{9D8B030D-6E8A-4147-A177-3AD203B41FA5}">
                      <a16:colId xmlns:a16="http://schemas.microsoft.com/office/drawing/2014/main" val="1468697978"/>
                    </a:ext>
                  </a:extLst>
                </a:gridCol>
                <a:gridCol w="3123446">
                  <a:extLst>
                    <a:ext uri="{9D8B030D-6E8A-4147-A177-3AD203B41FA5}">
                      <a16:colId xmlns:a16="http://schemas.microsoft.com/office/drawing/2014/main" val="2302164391"/>
                    </a:ext>
                  </a:extLst>
                </a:gridCol>
              </a:tblGrid>
              <a:tr h="1871793"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bg1"/>
                          </a:solidFill>
                        </a:rPr>
                        <a:t>Gebruik sterktes om in te spelen op kansen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Gebruik sterktes om bedreigingen af te weren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767515"/>
                  </a:ext>
                </a:extLst>
              </a:tr>
              <a:tr h="1871793"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Versterk zwaktes om in te spelen op kansen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chemeClr val="bg1"/>
                          </a:solidFill>
                        </a:rPr>
                        <a:t>Buig zwaktes om </a:t>
                      </a:r>
                      <a:r>
                        <a:rPr lang="nl-NL" b="1" dirty="0" err="1">
                          <a:solidFill>
                            <a:schemeClr val="bg1"/>
                          </a:solidFill>
                        </a:rPr>
                        <a:t>om</a:t>
                      </a:r>
                      <a:r>
                        <a:rPr lang="nl-NL" b="1" dirty="0">
                          <a:solidFill>
                            <a:schemeClr val="bg1"/>
                          </a:solidFill>
                        </a:rPr>
                        <a:t> bedreigingen af te weren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493001"/>
                  </a:ext>
                </a:extLst>
              </a:tr>
            </a:tbl>
          </a:graphicData>
        </a:graphic>
      </p:graphicFrame>
      <p:pic>
        <p:nvPicPr>
          <p:cNvPr id="1036" name="Picture 12" descr="Download Drawing Clip Art Transprent Library - Clipart Light Bulb PNG Image  with No Background - PNGkey.com">
            <a:extLst>
              <a:ext uri="{FF2B5EF4-FFF2-40B4-BE49-F238E27FC236}">
                <a16:creationId xmlns:a16="http://schemas.microsoft.com/office/drawing/2014/main" id="{C8BBFE47-100D-4266-B982-295C38296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8383">
            <a:off x="2089040" y="1901355"/>
            <a:ext cx="2050703" cy="219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top street sign road drawing free image download">
            <a:extLst>
              <a:ext uri="{FF2B5EF4-FFF2-40B4-BE49-F238E27FC236}">
                <a16:creationId xmlns:a16="http://schemas.microsoft.com/office/drawing/2014/main" id="{D42F2D98-8B72-4A10-AAB1-3705E6F4E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922" y="4653434"/>
            <a:ext cx="1563420" cy="156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04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BD7CC6-2F7F-4587-8E92-D041AB2CE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7ED1F4-19EF-4BC2-A6EA-DF1525142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EE7C14F-442F-4416-A4A9-6DA10263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7AC4CCD-70AA-4916-97EA-D9C12FED1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5694289-EA59-4679-9DB4-0646321A8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2EDAD0A-6995-496D-9789-A34C66F5D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CBBB211-248C-4F94-900A-80CD8D52F3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8DCC953-87D5-419D-A529-94A946251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F67D0B7-A0F4-47EB-8DF7-2630C056AB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3919D60-F174-4FEB-9E9D-5AF6BD659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8EF7474-F1F7-47A7-AF33-E38A86EBF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B14C3B3-01E7-4DD2-80BC-D6605BDB3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9E2ED25-9BE8-462A-BE54-D3E506DBA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3E48329-07A0-4DBB-9D0C-0614AE372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ED609B4-86D5-44D5-8511-42AE9B129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912E1BF-76C2-49D5-A5AC-1CE20255C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4E6722B-B0C0-4A43-91F6-6E2D6E2D7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8EAB6DA-9741-4668-8E47-957CD5151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36EC6AA-9E44-4DD2-B718-EE0411141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38DE653-B3C7-49E5-A3B0-6C00B2608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90AE89EB-4F51-4181-9475-7E1048FB3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8285A0-9022-40FD-B520-91444BA16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E2EED1A-F137-41BB-A555-7CDFF9C334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E1EC980-DEDC-41BF-995C-1D471C90E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A2F9486-DC13-4EDD-82CE-7FFC6F484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46A2475-19E5-46B8-B7FE-C2CF42971F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1C83289D-E869-239B-CFEE-54C0B5228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640" y="4038037"/>
            <a:ext cx="5107366" cy="2087424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Ontwikkeling van je BMC model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49BC25E-788F-3969-59EC-8306E21F3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63" y="617779"/>
            <a:ext cx="10533057" cy="3265248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91CD8CAA-4614-4393-ADD7-7FDFD8ABD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776904"/>
            <a:ext cx="304800" cy="429768"/>
            <a:chOff x="215328" y="-46937"/>
            <a:chExt cx="304800" cy="2773841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9F5BF84-4D12-40EB-B3CA-72B55341A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CF91815-2B4A-44C8-BAC2-6732AD11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23960DB-F7E9-40C5-BDC7-9700C71B1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95623C8-E3C3-425E-B186-ADFF5B6702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64992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D71080-A583-2E4E-870C-89557563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596" y="0"/>
            <a:ext cx="10515600" cy="1325563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betekent dit voor het SBMC model?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862ACB4-E814-2049-AAC4-5F84A3E8F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345" y="958352"/>
            <a:ext cx="7525912" cy="5644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Het ongelooflijke verhaal van de Post-it® - be-mastics.be">
            <a:extLst>
              <a:ext uri="{FF2B5EF4-FFF2-40B4-BE49-F238E27FC236}">
                <a16:creationId xmlns:a16="http://schemas.microsoft.com/office/drawing/2014/main" id="{B55AB969-D8D3-7541-900A-C36219E14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846" y="2265984"/>
            <a:ext cx="959811" cy="87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et ongelooflijke verhaal van de Post-it® - be-mastics.be">
            <a:extLst>
              <a:ext uri="{FF2B5EF4-FFF2-40B4-BE49-F238E27FC236}">
                <a16:creationId xmlns:a16="http://schemas.microsoft.com/office/drawing/2014/main" id="{D7A199F0-A607-A248-B9A4-6EC4616D1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056" y="3635078"/>
            <a:ext cx="959811" cy="87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et ongelooflijke verhaal van de Post-it® - be-mastics.be">
            <a:extLst>
              <a:ext uri="{FF2B5EF4-FFF2-40B4-BE49-F238E27FC236}">
                <a16:creationId xmlns:a16="http://schemas.microsoft.com/office/drawing/2014/main" id="{2D8EF1BA-4992-824F-B8E9-80CE8989C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901" y="2897996"/>
            <a:ext cx="959811" cy="87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et ongelooflijke verhaal van de Post-it® - be-mastics.be">
            <a:extLst>
              <a:ext uri="{FF2B5EF4-FFF2-40B4-BE49-F238E27FC236}">
                <a16:creationId xmlns:a16="http://schemas.microsoft.com/office/drawing/2014/main" id="{00CC8ACE-C7C1-CE45-89F3-7E74C7953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094" y="2897996"/>
            <a:ext cx="959811" cy="87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et ongelooflijke verhaal van de Post-it® - be-mastics.be">
            <a:extLst>
              <a:ext uri="{FF2B5EF4-FFF2-40B4-BE49-F238E27FC236}">
                <a16:creationId xmlns:a16="http://schemas.microsoft.com/office/drawing/2014/main" id="{BDA8B82A-0C43-B9EF-685B-218EB71BE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280" y="2480320"/>
            <a:ext cx="959811" cy="87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et ongelooflijke verhaal van de Post-it® - be-mastics.be">
            <a:extLst>
              <a:ext uri="{FF2B5EF4-FFF2-40B4-BE49-F238E27FC236}">
                <a16:creationId xmlns:a16="http://schemas.microsoft.com/office/drawing/2014/main" id="{F6F0DDC7-BD02-A506-3A71-04607A9C1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523" y="5449158"/>
            <a:ext cx="959811" cy="87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et ongelooflijke verhaal van de Post-it® - be-mastics.be">
            <a:extLst>
              <a:ext uri="{FF2B5EF4-FFF2-40B4-BE49-F238E27FC236}">
                <a16:creationId xmlns:a16="http://schemas.microsoft.com/office/drawing/2014/main" id="{7D30F36A-6D0C-2C0C-8866-7FB1BC793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25" y="4686563"/>
            <a:ext cx="959811" cy="87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et ongelooflijke verhaal van de Post-it® - be-mastics.be">
            <a:extLst>
              <a:ext uri="{FF2B5EF4-FFF2-40B4-BE49-F238E27FC236}">
                <a16:creationId xmlns:a16="http://schemas.microsoft.com/office/drawing/2014/main" id="{20ABA7F2-1AAC-9A5F-B0B9-04EF37C78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618" y="2043491"/>
            <a:ext cx="959811" cy="87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et ongelooflijke verhaal van de Post-it® - be-mastics.be">
            <a:extLst>
              <a:ext uri="{FF2B5EF4-FFF2-40B4-BE49-F238E27FC236}">
                <a16:creationId xmlns:a16="http://schemas.microsoft.com/office/drawing/2014/main" id="{440FE1D3-E64F-804F-9A05-7606FC109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546" y="3527137"/>
            <a:ext cx="959811" cy="87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et ongelooflijke verhaal van de Post-it® - be-mastics.be">
            <a:extLst>
              <a:ext uri="{FF2B5EF4-FFF2-40B4-BE49-F238E27FC236}">
                <a16:creationId xmlns:a16="http://schemas.microsoft.com/office/drawing/2014/main" id="{8B6F308E-856E-24F5-B557-1239E2CCA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437" y="2513701"/>
            <a:ext cx="959811" cy="87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45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c model marketingmix">
            <a:extLst>
              <a:ext uri="{FF2B5EF4-FFF2-40B4-BE49-F238E27FC236}">
                <a16:creationId xmlns:a16="http://schemas.microsoft.com/office/drawing/2014/main" id="{32840302-278E-4B10-A1F7-56EF214C9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696" y="2014082"/>
            <a:ext cx="6670327" cy="282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17AF5EAC-9731-4FD7-808D-FCF34772A06C}"/>
              </a:ext>
            </a:extLst>
          </p:cNvPr>
          <p:cNvSpPr/>
          <p:nvPr/>
        </p:nvSpPr>
        <p:spPr>
          <a:xfrm>
            <a:off x="3119743" y="5109904"/>
            <a:ext cx="63202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b="1" dirty="0">
                <a:solidFill>
                  <a:srgbClr val="0070C0"/>
                </a:solidFill>
              </a:rPr>
              <a:t>Het 4C model voor je marketingmix</a:t>
            </a:r>
          </a:p>
          <a:p>
            <a:pPr algn="ctr"/>
            <a:endParaRPr lang="nl-NL" dirty="0">
              <a:hlinkClick r:id="rId3"/>
            </a:endParaRPr>
          </a:p>
          <a:p>
            <a:pPr algn="ctr"/>
            <a:r>
              <a:rPr lang="nl-NL" dirty="0">
                <a:hlinkClick r:id="rId3"/>
              </a:rPr>
              <a:t>https://www.marketingscriptie.nl/4c-model-marketingmix/</a:t>
            </a:r>
            <a:endParaRPr lang="nl-NL" dirty="0">
              <a:solidFill>
                <a:srgbClr val="4D4D4D"/>
              </a:solidFill>
              <a:latin typeface="Open Sans"/>
            </a:endParaRP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D4ED81A4-E648-43DD-B803-853A47C3C83E}"/>
              </a:ext>
            </a:extLst>
          </p:cNvPr>
          <p:cNvSpPr txBox="1">
            <a:spLocks/>
          </p:cNvSpPr>
          <p:nvPr/>
        </p:nvSpPr>
        <p:spPr>
          <a:xfrm>
            <a:off x="623048" y="681318"/>
            <a:ext cx="6996951" cy="13837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b="1" dirty="0"/>
              <a:t>Marketingmix 4C’s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471088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9727D3906D7945984BB753BA79C6C7" ma:contentTypeVersion="14" ma:contentTypeDescription="Een nieuw document maken." ma:contentTypeScope="" ma:versionID="13d1bd52d37d52e88f4cc3000598c755">
  <xsd:schema xmlns:xsd="http://www.w3.org/2001/XMLSchema" xmlns:xs="http://www.w3.org/2001/XMLSchema" xmlns:p="http://schemas.microsoft.com/office/2006/metadata/properties" xmlns:ns2="c67c63a5-6c7f-42bb-9d17-0feff5816463" xmlns:ns3="c20cf8ba-b598-4d03-85bf-01d90a2844ae" targetNamespace="http://schemas.microsoft.com/office/2006/metadata/properties" ma:root="true" ma:fieldsID="cdbfa91b97b664da8bfb3c5d7ea455d6" ns2:_="" ns3:_="">
    <xsd:import namespace="c67c63a5-6c7f-42bb-9d17-0feff5816463"/>
    <xsd:import namespace="c20cf8ba-b598-4d03-85bf-01d90a2844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63a5-6c7f-42bb-9d17-0feff58164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cf8ba-b598-4d03-85bf-01d90a2844a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46b252f-af12-4d5a-a498-f152b1d5d221}" ma:internalName="TaxCatchAll" ma:showField="CatchAllData" ma:web="c20cf8ba-b598-4d03-85bf-01d90a2844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20cf8ba-b598-4d03-85bf-01d90a2844ae" xsi:nil="true"/>
    <lcf76f155ced4ddcb4097134ff3c332f xmlns="c67c63a5-6c7f-42bb-9d17-0feff581646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6177A6-A756-4569-8DF9-F27DB86A574F}">
  <ds:schemaRefs>
    <ds:schemaRef ds:uri="c20cf8ba-b598-4d03-85bf-01d90a2844ae"/>
    <ds:schemaRef ds:uri="c67c63a5-6c7f-42bb-9d17-0feff581646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F4FF143-0ABB-4CFF-A5DD-2BA0E6EC9068}">
  <ds:schemaRefs>
    <ds:schemaRef ds:uri="c20cf8ba-b598-4d03-85bf-01d90a2844ae"/>
    <ds:schemaRef ds:uri="c67c63a5-6c7f-42bb-9d17-0feff5816463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844</Words>
  <Application>Microsoft Office PowerPoint</Application>
  <PresentationFormat>Breedbeeld</PresentationFormat>
  <Paragraphs>129</Paragraphs>
  <Slides>15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Open Sans</vt:lpstr>
      <vt:lpstr>Times New Roman</vt:lpstr>
      <vt:lpstr>Wingdings</vt:lpstr>
      <vt:lpstr>Kantoorthema</vt:lpstr>
      <vt:lpstr>PowerPoint-presentatie</vt:lpstr>
      <vt:lpstr>LA 1 Analyse</vt:lpstr>
      <vt:lpstr>Confrontatiematrix </vt:lpstr>
      <vt:lpstr>“Je verkoopt geen product, je verkoopt een oplossing”  </vt:lpstr>
      <vt:lpstr>PowerPoint-presentatie</vt:lpstr>
      <vt:lpstr>Confrontatiematrix</vt:lpstr>
      <vt:lpstr>Ontwikkeling van je BMC model</vt:lpstr>
      <vt:lpstr>Wat betekent dit voor het SBMC model?</vt:lpstr>
      <vt:lpstr>PowerPoint-presentatie</vt:lpstr>
      <vt:lpstr>PowerPoint-presentatie</vt:lpstr>
      <vt:lpstr>Empathy map </vt:lpstr>
      <vt:lpstr>PowerPoint-presentatie</vt:lpstr>
      <vt:lpstr>Voorbeeld: IKEA 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Lotte de Laat</cp:lastModifiedBy>
  <cp:revision>11</cp:revision>
  <dcterms:created xsi:type="dcterms:W3CDTF">2021-07-07T07:37:45Z</dcterms:created>
  <dcterms:modified xsi:type="dcterms:W3CDTF">2023-12-07T13:16:24Z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0x0101002F9727D3906D7945984BB753BA79C6C7</vt:lpwstr>
  </property>
  <property fmtid="{D5CDD505-2E9C-101B-9397-08002B2CF9AE}" pid="3" name="MediaServiceImageTags">
    <vt:lpwstr/>
  </property>
</Properties>
</file>